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94" r:id="rId2"/>
    <p:sldId id="412" r:id="rId3"/>
    <p:sldId id="414" r:id="rId4"/>
    <p:sldId id="392" r:id="rId5"/>
    <p:sldId id="417" r:id="rId6"/>
    <p:sldId id="411" r:id="rId7"/>
    <p:sldId id="410" r:id="rId8"/>
    <p:sldId id="419" r:id="rId9"/>
    <p:sldId id="420" r:id="rId10"/>
    <p:sldId id="421" r:id="rId11"/>
    <p:sldId id="422" r:id="rId12"/>
    <p:sldId id="418" r:id="rId13"/>
    <p:sldId id="425" r:id="rId14"/>
    <p:sldId id="426" r:id="rId15"/>
    <p:sldId id="428" r:id="rId16"/>
    <p:sldId id="362" r:id="rId17"/>
    <p:sldId id="427" r:id="rId18"/>
    <p:sldId id="399" r:id="rId19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66FF"/>
    <a:srgbClr val="E8DCCC"/>
    <a:srgbClr val="A14B72"/>
    <a:srgbClr val="CC99FF"/>
    <a:srgbClr val="CCCCFF"/>
    <a:srgbClr val="9999FF"/>
    <a:srgbClr val="52A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9409" autoAdjust="0"/>
  </p:normalViewPr>
  <p:slideViewPr>
    <p:cSldViewPr>
      <p:cViewPr varScale="1">
        <p:scale>
          <a:sx n="104" d="100"/>
          <a:sy n="104" d="100"/>
        </p:scale>
        <p:origin x="18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384990993138128"/>
                  <c:y val="-1.696580198572041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665137949027"/>
                  <c:y val="-0.16197066539092028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'кол МО'!$B$3:$B$4</c:f>
              <c:strCache>
                <c:ptCount val="2"/>
                <c:pt idx="0">
                  <c:v>государственные МО</c:v>
                </c:pt>
                <c:pt idx="1">
                  <c:v>МО частной формы собственности</c:v>
                </c:pt>
              </c:strCache>
            </c:strRef>
          </c:cat>
          <c:val>
            <c:numRef>
              <c:f>'кол МО'!$C$3:$C$4</c:f>
              <c:numCache>
                <c:formatCode>General</c:formatCode>
                <c:ptCount val="2"/>
                <c:pt idx="0">
                  <c:v>112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КРУ!$A$5</c:f>
              <c:strCache>
                <c:ptCount val="1"/>
                <c:pt idx="0">
                  <c:v>всего проведено проверок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2415557149932168E-3"/>
                  <c:y val="-4.25357928004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966222859972987E-3"/>
                  <c:y val="-3.926380873887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932445719945982E-3"/>
                  <c:y val="-2.617587249258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КРУ!$B$4:$D$4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КРУ!$B$5:$D$5</c:f>
              <c:numCache>
                <c:formatCode>General</c:formatCode>
                <c:ptCount val="3"/>
                <c:pt idx="0">
                  <c:v>99</c:v>
                </c:pt>
                <c:pt idx="1">
                  <c:v>58</c:v>
                </c:pt>
                <c:pt idx="2">
                  <c:v>99</c:v>
                </c:pt>
              </c:numCache>
            </c:numRef>
          </c:val>
        </c:ser>
        <c:ser>
          <c:idx val="1"/>
          <c:order val="1"/>
          <c:tx>
            <c:strRef>
              <c:f>КРУ!$A$6</c:f>
              <c:strCache>
                <c:ptCount val="1"/>
                <c:pt idx="0">
                  <c:v>выявлено нецелевое использование средств, млн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79733715983763E-2"/>
                  <c:y val="-5.235174498516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38178000990483E-2"/>
                  <c:y val="-4.253579280044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186489143989077E-2"/>
                  <c:y val="-3.926380873887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КРУ!$B$4:$D$4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КРУ!$B$6:$D$6</c:f>
              <c:numCache>
                <c:formatCode>#,##0.0</c:formatCode>
                <c:ptCount val="3"/>
                <c:pt idx="0">
                  <c:v>240.34110000000001</c:v>
                </c:pt>
                <c:pt idx="1">
                  <c:v>34.930600000000005</c:v>
                </c:pt>
                <c:pt idx="2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КРУ!$A$7</c:f>
              <c:strCache>
                <c:ptCount val="1"/>
                <c:pt idx="0">
                  <c:v>восстановлено средств нецелевого использования, млн рублей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428044858982438E-2"/>
                  <c:y val="-2.29038884310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483111429986496E-2"/>
                  <c:y val="-4.9079760923596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83111429986496E-2"/>
                  <c:y val="-3.2719840615730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КРУ!$B$4:$D$4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КРУ!$B$7:$D$7</c:f>
              <c:numCache>
                <c:formatCode>#,##0.0</c:formatCode>
                <c:ptCount val="3"/>
                <c:pt idx="0">
                  <c:v>7.0146999999999995</c:v>
                </c:pt>
                <c:pt idx="1">
                  <c:v>29.879100000000001</c:v>
                </c:pt>
                <c:pt idx="2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33608"/>
        <c:axId val="170234000"/>
        <c:axId val="0"/>
      </c:bar3DChart>
      <c:catAx>
        <c:axId val="17023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4000"/>
        <c:crosses val="autoZero"/>
        <c:auto val="1"/>
        <c:lblAlgn val="ctr"/>
        <c:lblOffset val="100"/>
        <c:noMultiLvlLbl val="0"/>
      </c:catAx>
      <c:valAx>
        <c:axId val="17023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ЗПЗ!$C$6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94150914448653E-3"/>
                  <c:y val="1.635992030786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97075457224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195613185836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757952820057031E-2"/>
                  <c:y val="2.99928407512307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ЗПЗ!$B$7:$B$13</c:f>
              <c:strCache>
                <c:ptCount val="7"/>
                <c:pt idx="0">
                  <c:v>качество медицинской помощи </c:v>
                </c:pt>
                <c:pt idx="1">
                  <c:v>организацию работы медорганизаций</c:v>
                </c:pt>
                <c:pt idx="2">
                  <c:v>отказ в оказании МП </c:v>
                </c:pt>
                <c:pt idx="3">
                  <c:v>нарушение прав при выборе МО</c:v>
                </c:pt>
                <c:pt idx="4">
                  <c:v>взимание денежных средств за оказанную МП </c:v>
                </c:pt>
                <c:pt idx="5">
                  <c:v>лекарственное обеспечение</c:v>
                </c:pt>
                <c:pt idx="6">
                  <c:v>другие причины</c:v>
                </c:pt>
              </c:strCache>
            </c:strRef>
          </c:cat>
          <c:val>
            <c:numRef>
              <c:f>ЗПЗ!$C$7:$C$13</c:f>
              <c:numCache>
                <c:formatCode>General</c:formatCode>
                <c:ptCount val="7"/>
                <c:pt idx="0">
                  <c:v>38</c:v>
                </c:pt>
                <c:pt idx="1">
                  <c:v>111</c:v>
                </c:pt>
                <c:pt idx="2">
                  <c:v>68</c:v>
                </c:pt>
                <c:pt idx="3">
                  <c:v>14</c:v>
                </c:pt>
                <c:pt idx="4">
                  <c:v>21</c:v>
                </c:pt>
                <c:pt idx="5">
                  <c:v>22</c:v>
                </c:pt>
                <c:pt idx="6">
                  <c:v>17</c:v>
                </c:pt>
              </c:numCache>
            </c:numRef>
          </c:val>
        </c:ser>
        <c:ser>
          <c:idx val="1"/>
          <c:order val="1"/>
          <c:tx>
            <c:strRef>
              <c:f>ЗПЗ!$D$6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8.3985377286121647E-3"/>
                  <c:y val="-2.29038884310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78245274334598E-2"/>
                  <c:y val="-2.29038884310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51590564011407E-2"/>
                  <c:y val="-3.2719840615730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37660365779402E-2"/>
                  <c:y val="-2.290388843101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43766036577934E-2"/>
                  <c:y val="-2.290388843101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078245274334598E-2"/>
                  <c:y val="-2.290388843101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ЗПЗ!$B$7:$B$13</c:f>
              <c:strCache>
                <c:ptCount val="7"/>
                <c:pt idx="0">
                  <c:v>качество медицинской помощи </c:v>
                </c:pt>
                <c:pt idx="1">
                  <c:v>организацию работы медорганизаций</c:v>
                </c:pt>
                <c:pt idx="2">
                  <c:v>отказ в оказании МП </c:v>
                </c:pt>
                <c:pt idx="3">
                  <c:v>нарушение прав при выборе МО</c:v>
                </c:pt>
                <c:pt idx="4">
                  <c:v>взимание денежных средств за оказанную МП </c:v>
                </c:pt>
                <c:pt idx="5">
                  <c:v>лекарственное обеспечение</c:v>
                </c:pt>
                <c:pt idx="6">
                  <c:v>другие причины</c:v>
                </c:pt>
              </c:strCache>
            </c:strRef>
          </c:cat>
          <c:val>
            <c:numRef>
              <c:f>ЗПЗ!$D$7:$D$13</c:f>
              <c:numCache>
                <c:formatCode>General</c:formatCode>
                <c:ptCount val="7"/>
                <c:pt idx="0">
                  <c:v>101</c:v>
                </c:pt>
                <c:pt idx="1">
                  <c:v>67</c:v>
                </c:pt>
                <c:pt idx="2">
                  <c:v>41</c:v>
                </c:pt>
                <c:pt idx="3">
                  <c:v>19</c:v>
                </c:pt>
                <c:pt idx="4">
                  <c:v>17</c:v>
                </c:pt>
                <c:pt idx="5">
                  <c:v>12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35176"/>
        <c:axId val="170235568"/>
        <c:axId val="0"/>
      </c:bar3DChart>
      <c:catAx>
        <c:axId val="17023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5568"/>
        <c:crosses val="autoZero"/>
        <c:auto val="1"/>
        <c:lblAlgn val="ctr"/>
        <c:lblOffset val="100"/>
        <c:noMultiLvlLbl val="0"/>
      </c:catAx>
      <c:valAx>
        <c:axId val="17023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19964977436372"/>
          <c:y val="0.917686413562812"/>
          <c:w val="0.58841239862237493"/>
          <c:h val="6.2681682067749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ЗПЗ!$B$38</c:f>
              <c:strCache>
                <c:ptCount val="1"/>
              </c:strCache>
            </c:strRef>
          </c:tx>
          <c:explosion val="35"/>
          <c:dPt>
            <c:idx val="0"/>
            <c:bubble3D val="0"/>
            <c:explosion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9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5.1342910425014952E-2"/>
                  <c:y val="-6.398248895963018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ЗПЗ!$C$37:$D$37</c:f>
              <c:strCache>
                <c:ptCount val="2"/>
                <c:pt idx="0">
                  <c:v> 2020 г. обращений на телефон Контакт - центра </c:v>
                </c:pt>
                <c:pt idx="1">
                  <c:v> 2021 г. обращений на телефон Контакт - центра </c:v>
                </c:pt>
              </c:strCache>
            </c:strRef>
          </c:cat>
          <c:val>
            <c:numRef>
              <c:f>ЗПЗ!$C$38:$D$38</c:f>
              <c:numCache>
                <c:formatCode>_-* #,##0\ _₽_-;\-* #,##0\ _₽_-;_-* "-"??\ _₽_-;_-@_-</c:formatCode>
                <c:ptCount val="2"/>
                <c:pt idx="0" formatCode="#,##0">
                  <c:v>22753</c:v>
                </c:pt>
                <c:pt idx="1">
                  <c:v>49293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72004495538542"/>
          <c:y val="0.12746335957533259"/>
          <c:w val="0.71297642143233964"/>
          <c:h val="0.66640164454556405"/>
        </c:manualLayout>
      </c:layout>
      <c:pie3DChart>
        <c:varyColors val="1"/>
        <c:ser>
          <c:idx val="0"/>
          <c:order val="0"/>
          <c:tx>
            <c:strRef>
              <c:f>Лист1!$F$10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92D050"/>
              </a:solidFill>
            </c:spPr>
          </c:dPt>
          <c:dPt>
            <c:idx val="1"/>
            <c:bubble3D val="0"/>
            <c:explosion val="7"/>
            <c:spPr>
              <a:solidFill>
                <a:srgbClr val="0070C0"/>
              </a:solidFill>
            </c:spPr>
          </c:dPt>
          <c:dPt>
            <c:idx val="2"/>
            <c:bubble3D val="0"/>
            <c:explosion val="7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8955643288074242"/>
                  <c:y val="-0.10442060504910948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7792677374729"/>
                      <c:h val="7.460123660386604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7932162235276777E-2"/>
                  <c:y val="-0.235331656806486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201 310 </a:t>
                    </a:r>
                    <a:r>
                      <a:rPr lang="en-US" baseline="0" dirty="0" smtClean="0"/>
                      <a:t> </a:t>
                    </a:r>
                    <a:r>
                      <a:rPr lang="en-US" sz="1100" dirty="0" smtClean="0"/>
                      <a:t>(69,3%)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6577760280464"/>
                      <c:h val="5.971370912370856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718040217914786E-2"/>
                  <c:y val="-7.3619641385394121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71 526  </a:t>
                    </a:r>
                    <a:r>
                      <a:rPr lang="en-US" sz="1100" dirty="0" smtClean="0"/>
                      <a:t>(30,7%)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28343666767106"/>
                      <c:h val="9.6343699511289252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Лист1!$E$11:$E$13</c:f>
              <c:strCache>
                <c:ptCount val="3"/>
                <c:pt idx="0">
                  <c:v>всего экспертиз</c:v>
                </c:pt>
                <c:pt idx="1">
                  <c:v>медико-экономическая экспертиза</c:v>
                </c:pt>
                <c:pt idx="2">
                  <c:v>экспертиза качества медицинской помощи</c:v>
                </c:pt>
              </c:strCache>
            </c:strRef>
          </c:cat>
          <c:val>
            <c:numRef>
              <c:f>Лист1!$F$11:$F$13</c:f>
              <c:numCache>
                <c:formatCode>#,##0</c:formatCode>
                <c:ptCount val="3"/>
                <c:pt idx="0">
                  <c:v>386374</c:v>
                </c:pt>
                <c:pt idx="1">
                  <c:v>267752</c:v>
                </c:pt>
                <c:pt idx="2">
                  <c:v>118622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7.6060157519799955E-3"/>
          <c:y val="0.6961560885826561"/>
          <c:w val="0.51929298638801968"/>
          <c:h val="0.298076202190065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766113528595999E-2"/>
          <c:y val="3.5991824677303802E-2"/>
          <c:w val="0.8741940900107128"/>
          <c:h val="0.68403907502341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нсз!$B$20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0"/>
                  <c:y val="-2.29038884310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478919439624523E-3"/>
                  <c:y val="-4.253579280044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нсз!$C$19:$E$19</c:f>
              <c:strCache>
                <c:ptCount val="3"/>
                <c:pt idx="0">
                  <c:v>Приобретение и проведение ремонта медицинского оборудования</c:v>
                </c:pt>
                <c:pt idx="1">
                  <c:v>Программа софинансирования оплаты труда врачей и среднего медицинского персонала </c:v>
                </c:pt>
                <c:pt idx="2">
                  <c:v>Организации дополнительного профессионального образования медицинских работников </c:v>
                </c:pt>
              </c:strCache>
            </c:strRef>
          </c:cat>
          <c:val>
            <c:numRef>
              <c:f>нсз!$C$20:$E$20</c:f>
              <c:numCache>
                <c:formatCode>#,##0.0_ ;\-#,##0.0\ </c:formatCode>
                <c:ptCount val="3"/>
                <c:pt idx="0">
                  <c:v>165898.50360999999</c:v>
                </c:pt>
                <c:pt idx="1">
                  <c:v>35814.364460000004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нсз!$B$21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0"/>
                  <c:y val="-3.2719840615730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35243607736442E-2"/>
                  <c:y val="-4.580777686202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нсз!$C$19:$E$19</c:f>
              <c:strCache>
                <c:ptCount val="3"/>
                <c:pt idx="0">
                  <c:v>Приобретение и проведение ремонта медицинского оборудования</c:v>
                </c:pt>
                <c:pt idx="1">
                  <c:v>Программа софинансирования оплаты труда врачей и среднего медицинского персонала </c:v>
                </c:pt>
                <c:pt idx="2">
                  <c:v>Организации дополнительного профессионального образования медицинских работников </c:v>
                </c:pt>
              </c:strCache>
            </c:strRef>
          </c:cat>
          <c:val>
            <c:numRef>
              <c:f>нсз!$C$21:$E$21</c:f>
              <c:numCache>
                <c:formatCode>#,##0.0_ ;\-#,##0.0\ </c:formatCode>
                <c:ptCount val="3"/>
                <c:pt idx="0">
                  <c:v>253470.31105999998</c:v>
                </c:pt>
                <c:pt idx="1">
                  <c:v>33228.163149999993</c:v>
                </c:pt>
                <c:pt idx="2">
                  <c:v>206.6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71527072"/>
        <c:axId val="171529032"/>
        <c:axId val="0"/>
      </c:bar3DChart>
      <c:catAx>
        <c:axId val="1715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529032"/>
        <c:crosses val="autoZero"/>
        <c:auto val="1"/>
        <c:lblAlgn val="ctr"/>
        <c:lblOffset val="100"/>
        <c:noMultiLvlLbl val="0"/>
      </c:catAx>
      <c:valAx>
        <c:axId val="17152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5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23653679847748"/>
          <c:y val="0.8714784215895206"/>
          <c:w val="0.36042762299953734"/>
          <c:h val="0.12852157841047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/>
              <a:t>Установленное финансовое обеспечение медицинской помощи по профилю "онкология" и фактическое выполнение за </a:t>
            </a:r>
            <a:r>
              <a:rPr lang="ru-RU" sz="1800" dirty="0" smtClean="0"/>
              <a:t>2019-2021 </a:t>
            </a:r>
            <a:r>
              <a:rPr lang="ru-RU" sz="1800" dirty="0"/>
              <a:t>гг.</a:t>
            </a:r>
          </a:p>
        </c:rich>
      </c:tx>
      <c:layout>
        <c:manualLayout>
          <c:xMode val="edge"/>
          <c:yMode val="edge"/>
          <c:x val="0.142003712939458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7934085755201E-2"/>
          <c:y val="0.29054587646122726"/>
          <c:w val="0.91241986184541568"/>
          <c:h val="0.58406197881554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ОНКОЛОГИЯ!$E$30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9933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0418951628325718E-3"/>
                  <c:y val="6.820018475877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774267340053495E-4"/>
                  <c:y val="5.930885913741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367269756912261E-2"/>
                  <c:y val="-3.4003832146504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271529976926358E-2"/>
                  <c:y val="-4.0627005162691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ОНКОЛОГИЯ!$F$28:$H$29</c:f>
              <c:strCache>
                <c:ptCount val="3"/>
                <c:pt idx="0">
                  <c:v>установлено</c:v>
                </c:pt>
                <c:pt idx="1">
                  <c:v>исполнено</c:v>
                </c:pt>
                <c:pt idx="2">
                  <c:v>в том числе за пределами РД</c:v>
                </c:pt>
              </c:strCache>
            </c:strRef>
          </c:cat>
          <c:val>
            <c:numRef>
              <c:f>ОНКОЛОГИЯ!$F$30:$H$30</c:f>
              <c:numCache>
                <c:formatCode>#,##0.0</c:formatCode>
                <c:ptCount val="3"/>
                <c:pt idx="0">
                  <c:v>2982.0629402</c:v>
                </c:pt>
                <c:pt idx="1">
                  <c:v>1204.33067454</c:v>
                </c:pt>
                <c:pt idx="2">
                  <c:v>414.69076454000003</c:v>
                </c:pt>
              </c:numCache>
            </c:numRef>
          </c:val>
        </c:ser>
        <c:ser>
          <c:idx val="1"/>
          <c:order val="1"/>
          <c:tx>
            <c:strRef>
              <c:f>ОНКОЛОГИЯ!$E$31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633073556492741E-4"/>
                  <c:y val="7.0312202753727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80905946698091E-3"/>
                  <c:y val="6.250504129678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88023917196815E-2"/>
                  <c:y val="-2.350975462391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677358163142577E-2"/>
                  <c:y val="-4.2622815152058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ОНКОЛОГИЯ!$F$28:$H$29</c:f>
              <c:strCache>
                <c:ptCount val="3"/>
                <c:pt idx="0">
                  <c:v>установлено</c:v>
                </c:pt>
                <c:pt idx="1">
                  <c:v>исполнено</c:v>
                </c:pt>
                <c:pt idx="2">
                  <c:v>в том числе за пределами РД</c:v>
                </c:pt>
              </c:strCache>
            </c:strRef>
          </c:cat>
          <c:val>
            <c:numRef>
              <c:f>ОНКОЛОГИЯ!$F$31:$H$31</c:f>
              <c:numCache>
                <c:formatCode>#,##0.0</c:formatCode>
                <c:ptCount val="3"/>
                <c:pt idx="0">
                  <c:v>4066.5651121492106</c:v>
                </c:pt>
                <c:pt idx="1">
                  <c:v>2700.2224437599998</c:v>
                </c:pt>
                <c:pt idx="2">
                  <c:v>514.77308567000023</c:v>
                </c:pt>
              </c:numCache>
            </c:numRef>
          </c:val>
        </c:ser>
        <c:ser>
          <c:idx val="2"/>
          <c:order val="2"/>
          <c:tx>
            <c:strRef>
              <c:f>ОНКОЛОГИЯ!$E$32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7.006451337979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6.281646027153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65199495138066E-2"/>
                  <c:y val="-2.89922124330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ОНКОЛОГИЯ!$F$28:$H$29</c:f>
              <c:strCache>
                <c:ptCount val="3"/>
                <c:pt idx="0">
                  <c:v>установлено</c:v>
                </c:pt>
                <c:pt idx="1">
                  <c:v>исполнено</c:v>
                </c:pt>
                <c:pt idx="2">
                  <c:v>в том числе за пределами РД</c:v>
                </c:pt>
              </c:strCache>
            </c:strRef>
          </c:cat>
          <c:val>
            <c:numRef>
              <c:f>ОНКОЛОГИЯ!$F$32:$H$32</c:f>
              <c:numCache>
                <c:formatCode>#,##0.0</c:formatCode>
                <c:ptCount val="3"/>
                <c:pt idx="0">
                  <c:v>4304.5</c:v>
                </c:pt>
                <c:pt idx="1">
                  <c:v>3161.1</c:v>
                </c:pt>
                <c:pt idx="2">
                  <c:v>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71526288"/>
        <c:axId val="171524328"/>
        <c:axId val="0"/>
      </c:bar3DChart>
      <c:catAx>
        <c:axId val="17152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524328"/>
        <c:crosses val="autoZero"/>
        <c:auto val="1"/>
        <c:lblAlgn val="ctr"/>
        <c:lblOffset val="100"/>
        <c:noMultiLvlLbl val="0"/>
      </c:catAx>
      <c:valAx>
        <c:axId val="17152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52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22025239454285"/>
          <c:y val="0.19295458799859377"/>
          <c:w val="0.28473634987733604"/>
          <c:h val="8.485643908667685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731880641890649E-2"/>
          <c:y val="0.10667756264629602"/>
          <c:w val="0.8542076581314435"/>
          <c:h val="0.82466363890602179"/>
        </c:manualLayout>
      </c:layout>
      <c:pie3DChart>
        <c:varyColors val="1"/>
        <c:ser>
          <c:idx val="0"/>
          <c:order val="0"/>
          <c:spPr>
            <a:solidFill>
              <a:srgbClr val="C00000">
                <a:alpha val="90000"/>
              </a:srgbClr>
            </a:solidFill>
          </c:spPr>
          <c:explosion val="12"/>
          <c:dPt>
            <c:idx val="0"/>
            <c:bubble3D val="0"/>
            <c:spPr>
              <a:solidFill>
                <a:srgbClr val="FF9933">
                  <a:alpha val="90000"/>
                </a:srgb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00B050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2.6496319538249002E-2"/>
                  <c:y val="-2.7197949239538641E-2"/>
                </c:manualLayout>
              </c:layout>
              <c:spPr>
                <a:solidFill>
                  <a:srgbClr val="E8DCCC">
                    <a:alpha val="90000"/>
                  </a:srgb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40350864441855"/>
                      <c:h val="0.107781367204410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4394259455135562E-2"/>
                  <c:y val="-6.683912112872599E-2"/>
                </c:manualLayout>
              </c:layout>
              <c:spPr>
                <a:solidFill>
                  <a:srgbClr val="E8DCCC">
                    <a:alpha val="90000"/>
                  </a:srgb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82365199297689"/>
                      <c:h val="0.15382007363166544"/>
                    </c:manualLayout>
                  </c15:layout>
                </c:ext>
              </c:extLst>
            </c:dLbl>
            <c:spPr>
              <a:solidFill>
                <a:srgbClr val="E8DCCC">
                  <a:alpha val="90000"/>
                </a:srgbClr>
              </a:solidFill>
              <a:ln w="12700" cap="flat" cmpd="sng" algn="ctr">
                <a:solidFill>
                  <a:srgbClr val="3494BA"/>
                </a:solidFill>
                <a:round/>
              </a:ln>
              <a:effectLst>
                <a:outerShdw blurRad="50800" dist="38100" dir="2700000" algn="tl" rotWithShape="0">
                  <a:srgbClr val="3494BA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числен.населения!$A$7:$A$8</c:f>
              <c:strCache>
                <c:ptCount val="2"/>
                <c:pt idx="0">
                  <c:v>Работающие граждане - 19,1%</c:v>
                </c:pt>
                <c:pt idx="1">
                  <c:v>Неработающие граждане - 80,9%</c:v>
                </c:pt>
              </c:strCache>
            </c:strRef>
          </c:cat>
          <c:val>
            <c:numRef>
              <c:f>числен.населения!$B$7:$B$8</c:f>
              <c:numCache>
                <c:formatCode>#,##0</c:formatCode>
                <c:ptCount val="2"/>
                <c:pt idx="0">
                  <c:v>503811</c:v>
                </c:pt>
                <c:pt idx="1">
                  <c:v>2129532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235869131947616E-2"/>
          <c:y val="4.9077007005278971E-2"/>
          <c:w val="0.90663731948446669"/>
          <c:h val="0.623392176988626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Лист1!$Q$40</c:f>
              <c:strCache>
                <c:ptCount val="1"/>
                <c:pt idx="0">
                  <c:v>Стоимость медицинской помощи по ТП ОМС на 2021 год, в том числе (98,3%)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4.03554194461485E-3"/>
                  <c:y val="-5.376247257249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Лист1!$R$39:$S$39</c:f>
              <c:strCache>
                <c:ptCount val="2"/>
                <c:pt idx="0">
                  <c:v>установлено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Лист1!$R$40:$S$40</c:f>
              <c:numCache>
                <c:formatCode>#,##0.0</c:formatCode>
                <c:ptCount val="2"/>
                <c:pt idx="0">
                  <c:v>38285.9</c:v>
                </c:pt>
                <c:pt idx="1">
                  <c:v>38469.699999999997</c:v>
                </c:pt>
              </c:numCache>
            </c:numRef>
          </c:val>
        </c:ser>
        <c:ser>
          <c:idx val="1"/>
          <c:order val="1"/>
          <c:tx>
            <c:strRef>
              <c:f>Лист1!$Q$41</c:f>
              <c:strCache>
                <c:ptCount val="1"/>
                <c:pt idx="0">
                  <c:v>медицинские организации РД (99,1%)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0447655574501329E-2"/>
                  <c:y val="-2.95218027184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70106220081827E-2"/>
                  <c:y val="-2.541881747799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33156219358395E-3"/>
                  <c:y val="-5.376247257249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Лист1!$R$39:$S$39</c:f>
              <c:strCache>
                <c:ptCount val="2"/>
                <c:pt idx="0">
                  <c:v>установлено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Лист1!$R$41:$S$41</c:f>
              <c:numCache>
                <c:formatCode>#,##0.0</c:formatCode>
                <c:ptCount val="2"/>
                <c:pt idx="0">
                  <c:v>32458.5</c:v>
                </c:pt>
                <c:pt idx="1">
                  <c:v>32846</c:v>
                </c:pt>
              </c:numCache>
            </c:numRef>
          </c:val>
        </c:ser>
        <c:ser>
          <c:idx val="2"/>
          <c:order val="2"/>
          <c:tx>
            <c:strRef>
              <c:f>Лист1!$Q$42</c:f>
              <c:strCache>
                <c:ptCount val="1"/>
                <c:pt idx="0">
                  <c:v>медицинские организации других субъектов РФ (90,6%)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974944812895186E-2"/>
                  <c:y val="-3.06550140262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061070509072765E-3"/>
                  <c:y val="-3.495944027052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538582669558472E-4"/>
                  <c:y val="-5.376247257249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Лист1!$R$39:$S$39</c:f>
              <c:strCache>
                <c:ptCount val="2"/>
                <c:pt idx="0">
                  <c:v>установлено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Лист1!$R$42:$S$42</c:f>
              <c:numCache>
                <c:formatCode>#,##0.0</c:formatCode>
                <c:ptCount val="2"/>
                <c:pt idx="0">
                  <c:v>2100</c:v>
                </c:pt>
                <c:pt idx="1">
                  <c:v>1902.4</c:v>
                </c:pt>
              </c:numCache>
            </c:numRef>
          </c:val>
        </c:ser>
        <c:ser>
          <c:idx val="3"/>
          <c:order val="3"/>
          <c:tx>
            <c:strRef>
              <c:f>Лист1!$Q$43</c:f>
              <c:strCache>
                <c:ptCount val="1"/>
                <c:pt idx="0">
                  <c:v>МБТ (на COVID-19) (100%)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937398260096703E-2"/>
                  <c:y val="-3.0313472114209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018761200446334E-3"/>
                  <c:y val="-3.306924230641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672920400148782E-3"/>
                  <c:y val="-5.235963365181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Лист1!$R$39:$S$39</c:f>
              <c:strCache>
                <c:ptCount val="2"/>
                <c:pt idx="0">
                  <c:v>установлено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Лист1!$R$43:$S$43</c:f>
              <c:numCache>
                <c:formatCode>#,##0.0</c:formatCode>
                <c:ptCount val="2"/>
                <c:pt idx="0">
                  <c:v>3675.1</c:v>
                </c:pt>
                <c:pt idx="1">
                  <c:v>3675.1</c:v>
                </c:pt>
              </c:numCache>
            </c:numRef>
          </c:val>
        </c:ser>
        <c:ser>
          <c:idx val="4"/>
          <c:order val="4"/>
          <c:tx>
            <c:strRef>
              <c:f>Лист1!$Q$44</c:f>
              <c:strCache>
                <c:ptCount val="1"/>
                <c:pt idx="0">
                  <c:v>МБТ (на УД) (88,3%)</c:v>
                </c:pt>
              </c:strCache>
            </c:strRef>
          </c:tx>
          <c:spPr>
            <a:solidFill>
              <a:srgbClr val="CC99FF"/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735522140052019E-2"/>
                  <c:y val="-4.738279494649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7292040014991E-3"/>
                  <c:y val="-3.158852996433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Лист1!$R$39:$S$39</c:f>
              <c:strCache>
                <c:ptCount val="2"/>
                <c:pt idx="0">
                  <c:v>установлено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Лист1!$R$44:$S$44</c:f>
              <c:numCache>
                <c:formatCode>#,##0.0</c:formatCode>
                <c:ptCount val="2"/>
                <c:pt idx="0">
                  <c:v>52.3</c:v>
                </c:pt>
                <c:pt idx="1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70299344"/>
        <c:axId val="170299728"/>
        <c:axId val="0"/>
      </c:bar3DChart>
      <c:catAx>
        <c:axId val="17029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99728"/>
        <c:crosses val="autoZero"/>
        <c:auto val="1"/>
        <c:lblAlgn val="ctr"/>
        <c:lblOffset val="100"/>
        <c:noMultiLvlLbl val="0"/>
      </c:catAx>
      <c:valAx>
        <c:axId val="17029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9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34584080029755"/>
          <c:y val="0.73046464986477455"/>
          <c:w val="0.71328499731913853"/>
          <c:h val="0.258310851033135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ysClr val="windowText" lastClr="000000"/>
                </a:solidFill>
              </a:rPr>
              <a:t>Высокотехнологичная медицинская помощь, оказанная медицинскими организациями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 Республики Дагестан в </a:t>
            </a:r>
            <a:r>
              <a:rPr lang="ru-RU" sz="1600" b="1" baseline="0" dirty="0" smtClean="0">
                <a:solidFill>
                  <a:sysClr val="windowText" lastClr="000000"/>
                </a:solidFill>
              </a:rPr>
              <a:t>2021 году, случай госпитализации</a:t>
            </a:r>
            <a:endParaRPr lang="ru-RU" sz="16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235081390133607"/>
          <c:y val="2.4163793504557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341647315522637E-2"/>
          <c:y val="0.24694393740453188"/>
          <c:w val="0.91440241288161672"/>
          <c:h val="0.52112239004652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ВМП!$D$4</c:f>
              <c:strCache>
                <c:ptCount val="1"/>
                <c:pt idx="0">
                  <c:v>установлено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60249554367182E-2"/>
                  <c:y val="-9.2592592592592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008785632946902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260249554367201E-2"/>
                  <c:y val="-1.3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300928898672296E-3"/>
                  <c:y val="-1.2523541560977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679301169925448E-3"/>
                  <c:y val="-3.612383095318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ВМП!$C$5:$C$9</c:f>
              <c:strCache>
                <c:ptCount val="5"/>
                <c:pt idx="0">
                  <c:v>2017 (93,3%)</c:v>
                </c:pt>
                <c:pt idx="1">
                  <c:v>2018 (81,9%)</c:v>
                </c:pt>
                <c:pt idx="2">
                  <c:v>2019 (90,4%)</c:v>
                </c:pt>
                <c:pt idx="3">
                  <c:v>2020 (87,1%)</c:v>
                </c:pt>
                <c:pt idx="4">
                  <c:v>     2021 (98,1%)</c:v>
                </c:pt>
              </c:strCache>
            </c:strRef>
          </c:cat>
          <c:val>
            <c:numRef>
              <c:f>ВМП!$D$5:$D$9</c:f>
              <c:numCache>
                <c:formatCode>#,##0</c:formatCode>
                <c:ptCount val="5"/>
                <c:pt idx="0">
                  <c:v>3173</c:v>
                </c:pt>
                <c:pt idx="1">
                  <c:v>4997</c:v>
                </c:pt>
                <c:pt idx="2">
                  <c:v>7035</c:v>
                </c:pt>
                <c:pt idx="3">
                  <c:v>7926</c:v>
                </c:pt>
                <c:pt idx="4" formatCode="General">
                  <c:v>8126</c:v>
                </c:pt>
              </c:numCache>
            </c:numRef>
          </c:val>
        </c:ser>
        <c:ser>
          <c:idx val="1"/>
          <c:order val="1"/>
          <c:tx>
            <c:strRef>
              <c:f>ВМП!$E$4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390374331550797E-2"/>
                  <c:y val="-1.3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14379084967321E-2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97207367795606E-2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897207367795606E-2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51895175488868E-2"/>
                  <c:y val="-3.1873968488106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ВМП!$C$5:$C$9</c:f>
              <c:strCache>
                <c:ptCount val="5"/>
                <c:pt idx="0">
                  <c:v>2017 (93,3%)</c:v>
                </c:pt>
                <c:pt idx="1">
                  <c:v>2018 (81,9%)</c:v>
                </c:pt>
                <c:pt idx="2">
                  <c:v>2019 (90,4%)</c:v>
                </c:pt>
                <c:pt idx="3">
                  <c:v>2020 (87,1%)</c:v>
                </c:pt>
                <c:pt idx="4">
                  <c:v>     2021 (98,1%)</c:v>
                </c:pt>
              </c:strCache>
            </c:strRef>
          </c:cat>
          <c:val>
            <c:numRef>
              <c:f>ВМП!$E$5:$E$9</c:f>
              <c:numCache>
                <c:formatCode>#,##0</c:formatCode>
                <c:ptCount val="5"/>
                <c:pt idx="0">
                  <c:v>2960</c:v>
                </c:pt>
                <c:pt idx="1">
                  <c:v>4095</c:v>
                </c:pt>
                <c:pt idx="2">
                  <c:v>6358</c:v>
                </c:pt>
                <c:pt idx="3">
                  <c:v>6902</c:v>
                </c:pt>
                <c:pt idx="4" formatCode="General">
                  <c:v>7974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863680"/>
        <c:axId val="83035240"/>
        <c:axId val="0"/>
      </c:bar3DChart>
      <c:catAx>
        <c:axId val="1048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035240"/>
        <c:crosses val="autoZero"/>
        <c:auto val="1"/>
        <c:lblAlgn val="ctr"/>
        <c:lblOffset val="100"/>
        <c:noMultiLvlLbl val="0"/>
      </c:catAx>
      <c:valAx>
        <c:axId val="8303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86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8026484407632"/>
          <c:y val="0.8835320064158646"/>
          <c:w val="0.65839909593494694"/>
          <c:h val="8.8690215806357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'виды МП'!$B$10</c:f>
              <c:strCache>
                <c:ptCount val="1"/>
                <c:pt idx="0">
                  <c:v>ВМП (случай)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164315076102631E-2"/>
                  <c:y val="-4.26324711727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09543384068439E-2"/>
                  <c:y val="-6.394870675909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55393845128326E-2"/>
                  <c:y val="-6.394870675909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63692923008555E-2"/>
                  <c:y val="-3.730341227613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00622153093971E-2"/>
                  <c:y val="-2.6645294482955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'виды МП'!$C$9:$G$9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'виды МП'!$C$10:$G$10</c:f>
              <c:numCache>
                <c:formatCode>#,##0</c:formatCode>
                <c:ptCount val="5"/>
                <c:pt idx="0">
                  <c:v>2960</c:v>
                </c:pt>
                <c:pt idx="1">
                  <c:v>4095</c:v>
                </c:pt>
                <c:pt idx="2">
                  <c:v>6358</c:v>
                </c:pt>
                <c:pt idx="3">
                  <c:v>6902</c:v>
                </c:pt>
                <c:pt idx="4">
                  <c:v>7974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67784"/>
        <c:axId val="101869352"/>
        <c:axId val="0"/>
      </c:bar3DChart>
      <c:catAx>
        <c:axId val="10186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869352"/>
        <c:crosses val="autoZero"/>
        <c:auto val="1"/>
        <c:lblAlgn val="ctr"/>
        <c:lblOffset val="100"/>
        <c:noMultiLvlLbl val="0"/>
      </c:catAx>
      <c:valAx>
        <c:axId val="10186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86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961288454288335E-2"/>
          <c:y val="0.22683134626013385"/>
          <c:w val="0.88823441293408212"/>
          <c:h val="0.684976733287317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'виды МП'!$B$4</c:f>
              <c:strCache>
                <c:ptCount val="1"/>
                <c:pt idx="0">
                  <c:v>ЭКО (случай)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21698864060642E-2"/>
                  <c:y val="-2.482925812001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47799242707046E-2"/>
                  <c:y val="-2.069104843334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30398990276128E-2"/>
                  <c:y val="-2.069104843334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2581E-2"/>
                  <c:y val="-8.2764193733382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65199495137962E-2"/>
                  <c:y val="-1.655283874667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'виды МП'!$C$3:$G$3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'виды МП'!$C$4:$G$4</c:f>
              <c:numCache>
                <c:formatCode>#,##0</c:formatCode>
                <c:ptCount val="5"/>
                <c:pt idx="0">
                  <c:v>350</c:v>
                </c:pt>
                <c:pt idx="1">
                  <c:v>630</c:v>
                </c:pt>
                <c:pt idx="2">
                  <c:v>1084</c:v>
                </c:pt>
                <c:pt idx="3">
                  <c:v>1191</c:v>
                </c:pt>
                <c:pt idx="4">
                  <c:v>1289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68568"/>
        <c:axId val="101873664"/>
        <c:axId val="0"/>
      </c:bar3DChart>
      <c:catAx>
        <c:axId val="10186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873664"/>
        <c:crosses val="autoZero"/>
        <c:auto val="1"/>
        <c:lblAlgn val="ctr"/>
        <c:lblOffset val="100"/>
        <c:noMultiLvlLbl val="0"/>
      </c:catAx>
      <c:valAx>
        <c:axId val="10187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86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4930437498559"/>
          <c:y val="0.21458263896604085"/>
          <c:w val="0.84890200879147604"/>
          <c:h val="0.693824363430518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'виды МП'!$B$7</c:f>
              <c:strCache>
                <c:ptCount val="1"/>
                <c:pt idx="0">
                  <c:v>Гемодиализ (человек)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3.3277224962425566E-3"/>
                  <c:y val="-2.5810140336710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87414529698727E-2"/>
                  <c:y val="-2.540061686267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60429649230888E-2"/>
                  <c:y val="-3.3594150914448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'виды МП'!$C$6:$G$6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'виды МП'!$C$7:$G$7</c:f>
              <c:numCache>
                <c:formatCode>#,##0</c:formatCode>
                <c:ptCount val="5"/>
                <c:pt idx="0">
                  <c:v>530</c:v>
                </c:pt>
                <c:pt idx="1">
                  <c:v>576</c:v>
                </c:pt>
                <c:pt idx="2">
                  <c:v>987</c:v>
                </c:pt>
                <c:pt idx="3">
                  <c:v>1066</c:v>
                </c:pt>
                <c:pt idx="4">
                  <c:v>1094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32040"/>
        <c:axId val="170230864"/>
        <c:axId val="0"/>
      </c:bar3DChart>
      <c:catAx>
        <c:axId val="17023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0864"/>
        <c:crosses val="autoZero"/>
        <c:auto val="1"/>
        <c:lblAlgn val="ctr"/>
        <c:lblOffset val="100"/>
        <c:noMultiLvlLbl val="0"/>
      </c:catAx>
      <c:valAx>
        <c:axId val="17023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Стоимость медицинской помощи, млн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Лист1!$C$19</c:f>
              <c:strCache>
                <c:ptCount val="1"/>
                <c:pt idx="0">
                  <c:v>стоимость, млн рублей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0602649827602589"/>
                  <c:y val="-9.8159521847192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02799817844238"/>
                  <c:y val="-6.5439681231462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02699824349804"/>
                  <c:y val="-6.5439681231461468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097070410980023E-2"/>
                  <c:y val="2.84115753211403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Лист1!$B$20:$B$23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Лист1!$C$20:$C$23</c:f>
              <c:numCache>
                <c:formatCode>#,##0.0</c:formatCode>
                <c:ptCount val="4"/>
                <c:pt idx="0">
                  <c:v>2072.7435012300002</c:v>
                </c:pt>
                <c:pt idx="1">
                  <c:v>2427.6094869899998</c:v>
                </c:pt>
                <c:pt idx="2">
                  <c:v>2766</c:v>
                </c:pt>
                <c:pt idx="3">
                  <c:v>1902.4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31256"/>
        <c:axId val="170229296"/>
        <c:axId val="0"/>
      </c:bar3DChart>
      <c:catAx>
        <c:axId val="170231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29296"/>
        <c:crosses val="autoZero"/>
        <c:auto val="1"/>
        <c:lblAlgn val="ctr"/>
        <c:lblOffset val="100"/>
        <c:noMultiLvlLbl val="0"/>
      </c:catAx>
      <c:valAx>
        <c:axId val="17022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Стоимость медицинской помощи, </a:t>
            </a:r>
            <a:r>
              <a:rPr lang="ru-RU" dirty="0">
                <a:solidFill>
                  <a:schemeClr val="tx1"/>
                </a:solidFill>
              </a:rPr>
              <a:t>млн 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364597613516965E-2"/>
          <c:y val="0.10636310483335153"/>
          <c:w val="0.91212826505515698"/>
          <c:h val="0.736747483708138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Лист1!$G$18</c:f>
              <c:strCache>
                <c:ptCount val="1"/>
                <c:pt idx="0">
                  <c:v>стоимость, млн рублей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9.2191591352238072E-4"/>
                  <c:y val="8.486978672037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2738808837695E-3"/>
                  <c:y val="8.3073334213923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595459831680267E-3"/>
                  <c:y val="9.1202806062189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80669018427112E-3"/>
                  <c:y val="7.95905833396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Лист1!$F$19:$F$22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Лист1!$G$19:$G$22</c:f>
              <c:numCache>
                <c:formatCode>#,##0.0</c:formatCode>
                <c:ptCount val="4"/>
                <c:pt idx="0">
                  <c:v>370.59417463999995</c:v>
                </c:pt>
                <c:pt idx="1">
                  <c:v>303.81648729</c:v>
                </c:pt>
                <c:pt idx="2">
                  <c:v>1097.9868629000002</c:v>
                </c:pt>
                <c:pt idx="3">
                  <c:v>1329.8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230080"/>
        <c:axId val="170231648"/>
        <c:axId val="0"/>
      </c:bar3DChart>
      <c:catAx>
        <c:axId val="1702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1648"/>
        <c:crosses val="autoZero"/>
        <c:auto val="1"/>
        <c:lblAlgn val="ctr"/>
        <c:lblOffset val="100"/>
        <c:noMultiLvlLbl val="0"/>
      </c:catAx>
      <c:valAx>
        <c:axId val="1702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2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71DA5-7C5D-4473-BF70-9C61AF4C0909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F15E34-43B1-40FC-9805-3DE35D0F8E1E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E8074-1023-4EBF-99E8-92DD080C3581}" type="parTrans" cxnId="{FEBB3906-F1E9-435D-B796-ED51F76776E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24DC6-B115-4377-B37F-3F173F06DEAA}" type="sibTrans" cxnId="{FEBB3906-F1E9-435D-B796-ED51F76776E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4BD58-DB98-44CF-8A96-2DCC61752C0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Страховых представителей в МО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AD979-3646-4E60-B0E0-AF1A0039EC58}" type="parTrans" cxnId="{D43F7717-CA4E-49ED-B383-E65C49BD686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AEAAC-12B4-4555-807F-A11D6761BB05}" type="sibTrans" cxnId="{D43F7717-CA4E-49ED-B383-E65C49BD686F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A6952-CE99-4D68-9154-E116FB8736AE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84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8491E-28DD-4002-99F8-E846C911EF3B}" type="parTrans" cxnId="{F6E0986A-89D2-4719-9FD4-738CDA678C9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9E427-1163-47BD-826E-5480D42F691F}" type="sibTrans" cxnId="{F6E0986A-89D2-4719-9FD4-738CDA678C9E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D623D3-E9C4-4E90-BF2B-FD9FDBF2676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Телефонных аппаратов прямой связи со страховым представителем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A0F74-ECEA-4D17-80A0-9BDECFBC53A5}" type="parTrans" cxnId="{D05FA871-5B86-4FF6-8AD2-71EEBBE45A5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00CEE-60D2-4DBF-91C2-BFDB08576EA7}" type="sibTrans" cxnId="{D05FA871-5B86-4FF6-8AD2-71EEBBE45A5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12803-24FB-4462-96C0-63999FCB4F10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04B84-2F10-4895-9BD0-19195A13085D}" type="parTrans" cxnId="{C07BA27A-A659-4E96-8B33-D8B29DFAAD1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8566F-5809-4500-A48B-A16B39A6FAD9}" type="sibTrans" cxnId="{C07BA27A-A659-4E96-8B33-D8B29DFAAD1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1C5A9-A284-405B-896B-EF85BA9DAAD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Стационарных постов в 24 МО, в форме визитов в 13 МО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F6636-D6E5-4305-ABB9-33F2C3FD078F}" type="parTrans" cxnId="{9414B532-5754-43BE-8825-EBC4E8F7CCB5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0245A-A062-431A-8793-AE1BD7DD549A}" type="sibTrans" cxnId="{9414B532-5754-43BE-8825-EBC4E8F7CCB5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2D1F8-4FDA-45F1-BBD7-1267958B68D6}" type="pres">
      <dgm:prSet presAssocID="{E8671DA5-7C5D-4473-BF70-9C61AF4C09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272F3-A6D0-415D-9D37-1BAE89D836E2}" type="pres">
      <dgm:prSet presAssocID="{DAF15E34-43B1-40FC-9805-3DE35D0F8E1E}" presName="composite" presStyleCnt="0"/>
      <dgm:spPr/>
    </dgm:pt>
    <dgm:pt modelId="{8560DE6E-9154-45F4-B692-3002687E1C8F}" type="pres">
      <dgm:prSet presAssocID="{DAF15E34-43B1-40FC-9805-3DE35D0F8E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29488-9C3D-4731-9B77-F86E6A18F628}" type="pres">
      <dgm:prSet presAssocID="{DAF15E34-43B1-40FC-9805-3DE35D0F8E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62F6C-EB3B-4E7A-99A4-A2864F229160}" type="pres">
      <dgm:prSet presAssocID="{DFA24DC6-B115-4377-B37F-3F173F06DEAA}" presName="sp" presStyleCnt="0"/>
      <dgm:spPr/>
    </dgm:pt>
    <dgm:pt modelId="{CEFA557E-457B-4688-8C7B-E12A8160A4BB}" type="pres">
      <dgm:prSet presAssocID="{AF3A6952-CE99-4D68-9154-E116FB8736AE}" presName="composite" presStyleCnt="0"/>
      <dgm:spPr/>
    </dgm:pt>
    <dgm:pt modelId="{F60034EE-6FCD-462B-AE51-C0B0F13A8A92}" type="pres">
      <dgm:prSet presAssocID="{AF3A6952-CE99-4D68-9154-E116FB8736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CA04B-A16E-4E3A-90FB-B3DF411E0CA3}" type="pres">
      <dgm:prSet presAssocID="{AF3A6952-CE99-4D68-9154-E116FB8736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7C88C-1160-403C-B455-F196A9646448}" type="pres">
      <dgm:prSet presAssocID="{8149E427-1163-47BD-826E-5480D42F691F}" presName="sp" presStyleCnt="0"/>
      <dgm:spPr/>
    </dgm:pt>
    <dgm:pt modelId="{D35E97F9-5F1C-4BAB-9B5E-F09FD867F1A5}" type="pres">
      <dgm:prSet presAssocID="{B7512803-24FB-4462-96C0-63999FCB4F10}" presName="composite" presStyleCnt="0"/>
      <dgm:spPr/>
    </dgm:pt>
    <dgm:pt modelId="{4715375E-95C3-461A-8EC8-F27988DE92AD}" type="pres">
      <dgm:prSet presAssocID="{B7512803-24FB-4462-96C0-63999FCB4F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2D9E-0FD5-44C5-904B-3416F086AB4E}" type="pres">
      <dgm:prSet presAssocID="{B7512803-24FB-4462-96C0-63999FCB4F1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7BA27A-A659-4E96-8B33-D8B29DFAAD1B}" srcId="{E8671DA5-7C5D-4473-BF70-9C61AF4C0909}" destId="{B7512803-24FB-4462-96C0-63999FCB4F10}" srcOrd="2" destOrd="0" parTransId="{85A04B84-2F10-4895-9BD0-19195A13085D}" sibTransId="{0D78566F-5809-4500-A48B-A16B39A6FAD9}"/>
    <dgm:cxn modelId="{9414B532-5754-43BE-8825-EBC4E8F7CCB5}" srcId="{B7512803-24FB-4462-96C0-63999FCB4F10}" destId="{BF01C5A9-A284-405B-896B-EF85BA9DAAD4}" srcOrd="0" destOrd="0" parTransId="{AD5F6636-D6E5-4305-ABB9-33F2C3FD078F}" sibTransId="{5230245A-A062-431A-8793-AE1BD7DD549A}"/>
    <dgm:cxn modelId="{4DCDFCDC-C929-4841-BC20-6B19E7806663}" type="presOf" srcId="{E8671DA5-7C5D-4473-BF70-9C61AF4C0909}" destId="{F272D1F8-4FDA-45F1-BBD7-1267958B68D6}" srcOrd="0" destOrd="0" presId="urn:microsoft.com/office/officeart/2005/8/layout/chevron2"/>
    <dgm:cxn modelId="{55037FF6-3E3D-4CF6-A091-2C0B46C96C38}" type="presOf" srcId="{D2D623D3-E9C4-4E90-BF2B-FD9FDBF26765}" destId="{3A6CA04B-A16E-4E3A-90FB-B3DF411E0CA3}" srcOrd="0" destOrd="0" presId="urn:microsoft.com/office/officeart/2005/8/layout/chevron2"/>
    <dgm:cxn modelId="{D43F7717-CA4E-49ED-B383-E65C49BD686F}" srcId="{DAF15E34-43B1-40FC-9805-3DE35D0F8E1E}" destId="{4B14BD58-DB98-44CF-8A96-2DCC61752C0B}" srcOrd="0" destOrd="0" parTransId="{FA9AD979-3646-4E60-B0E0-AF1A0039EC58}" sibTransId="{9E8AEAAC-12B4-4555-807F-A11D6761BB05}"/>
    <dgm:cxn modelId="{F6E0986A-89D2-4719-9FD4-738CDA678C9E}" srcId="{E8671DA5-7C5D-4473-BF70-9C61AF4C0909}" destId="{AF3A6952-CE99-4D68-9154-E116FB8736AE}" srcOrd="1" destOrd="0" parTransId="{6888491E-28DD-4002-99F8-E846C911EF3B}" sibTransId="{8149E427-1163-47BD-826E-5480D42F691F}"/>
    <dgm:cxn modelId="{61E10EB6-8E51-4397-8E54-E6E26CBE599E}" type="presOf" srcId="{4B14BD58-DB98-44CF-8A96-2DCC61752C0B}" destId="{53329488-9C3D-4731-9B77-F86E6A18F628}" srcOrd="0" destOrd="0" presId="urn:microsoft.com/office/officeart/2005/8/layout/chevron2"/>
    <dgm:cxn modelId="{1A768BFD-F9AC-4B49-A8B4-B93A8FFF1CD5}" type="presOf" srcId="{B7512803-24FB-4462-96C0-63999FCB4F10}" destId="{4715375E-95C3-461A-8EC8-F27988DE92AD}" srcOrd="0" destOrd="0" presId="urn:microsoft.com/office/officeart/2005/8/layout/chevron2"/>
    <dgm:cxn modelId="{C5EBD538-E372-4C06-BBC4-2E680CAEDA58}" type="presOf" srcId="{BF01C5A9-A284-405B-896B-EF85BA9DAAD4}" destId="{E2142D9E-0FD5-44C5-904B-3416F086AB4E}" srcOrd="0" destOrd="0" presId="urn:microsoft.com/office/officeart/2005/8/layout/chevron2"/>
    <dgm:cxn modelId="{FEBB3906-F1E9-435D-B796-ED51F76776EF}" srcId="{E8671DA5-7C5D-4473-BF70-9C61AF4C0909}" destId="{DAF15E34-43B1-40FC-9805-3DE35D0F8E1E}" srcOrd="0" destOrd="0" parTransId="{7C3E8074-1023-4EBF-99E8-92DD080C3581}" sibTransId="{DFA24DC6-B115-4377-B37F-3F173F06DEAA}"/>
    <dgm:cxn modelId="{28234F1B-2212-4860-A2E8-9FEB2B472DE2}" type="presOf" srcId="{DAF15E34-43B1-40FC-9805-3DE35D0F8E1E}" destId="{8560DE6E-9154-45F4-B692-3002687E1C8F}" srcOrd="0" destOrd="0" presId="urn:microsoft.com/office/officeart/2005/8/layout/chevron2"/>
    <dgm:cxn modelId="{7B86A0A1-D9C1-47B6-85DF-1B316BC9D5C2}" type="presOf" srcId="{AF3A6952-CE99-4D68-9154-E116FB8736AE}" destId="{F60034EE-6FCD-462B-AE51-C0B0F13A8A92}" srcOrd="0" destOrd="0" presId="urn:microsoft.com/office/officeart/2005/8/layout/chevron2"/>
    <dgm:cxn modelId="{D05FA871-5B86-4FF6-8AD2-71EEBBE45A54}" srcId="{AF3A6952-CE99-4D68-9154-E116FB8736AE}" destId="{D2D623D3-E9C4-4E90-BF2B-FD9FDBF26765}" srcOrd="0" destOrd="0" parTransId="{A06A0F74-ECEA-4D17-80A0-9BDECFBC53A5}" sibTransId="{76400CEE-60D2-4DBF-91C2-BFDB08576EA7}"/>
    <dgm:cxn modelId="{13682E9B-11AA-4BF3-BD46-5F60DB788ABC}" type="presParOf" srcId="{F272D1F8-4FDA-45F1-BBD7-1267958B68D6}" destId="{748272F3-A6D0-415D-9D37-1BAE89D836E2}" srcOrd="0" destOrd="0" presId="urn:microsoft.com/office/officeart/2005/8/layout/chevron2"/>
    <dgm:cxn modelId="{3BD82379-E2C6-4381-BCEF-76B4141335A1}" type="presParOf" srcId="{748272F3-A6D0-415D-9D37-1BAE89D836E2}" destId="{8560DE6E-9154-45F4-B692-3002687E1C8F}" srcOrd="0" destOrd="0" presId="urn:microsoft.com/office/officeart/2005/8/layout/chevron2"/>
    <dgm:cxn modelId="{E449D0D3-3617-4E2C-BA32-D75BC84C3593}" type="presParOf" srcId="{748272F3-A6D0-415D-9D37-1BAE89D836E2}" destId="{53329488-9C3D-4731-9B77-F86E6A18F628}" srcOrd="1" destOrd="0" presId="urn:microsoft.com/office/officeart/2005/8/layout/chevron2"/>
    <dgm:cxn modelId="{772D80A8-259D-44CE-86C9-6967D1C23BE9}" type="presParOf" srcId="{F272D1F8-4FDA-45F1-BBD7-1267958B68D6}" destId="{A2B62F6C-EB3B-4E7A-99A4-A2864F229160}" srcOrd="1" destOrd="0" presId="urn:microsoft.com/office/officeart/2005/8/layout/chevron2"/>
    <dgm:cxn modelId="{AA35C074-62E1-42A4-BE4B-2C0F93928E80}" type="presParOf" srcId="{F272D1F8-4FDA-45F1-BBD7-1267958B68D6}" destId="{CEFA557E-457B-4688-8C7B-E12A8160A4BB}" srcOrd="2" destOrd="0" presId="urn:microsoft.com/office/officeart/2005/8/layout/chevron2"/>
    <dgm:cxn modelId="{CE417A30-9214-4B51-8884-42BD37C5FE35}" type="presParOf" srcId="{CEFA557E-457B-4688-8C7B-E12A8160A4BB}" destId="{F60034EE-6FCD-462B-AE51-C0B0F13A8A92}" srcOrd="0" destOrd="0" presId="urn:microsoft.com/office/officeart/2005/8/layout/chevron2"/>
    <dgm:cxn modelId="{CC5CA039-B52D-4D7F-8E0A-5CE513212CC1}" type="presParOf" srcId="{CEFA557E-457B-4688-8C7B-E12A8160A4BB}" destId="{3A6CA04B-A16E-4E3A-90FB-B3DF411E0CA3}" srcOrd="1" destOrd="0" presId="urn:microsoft.com/office/officeart/2005/8/layout/chevron2"/>
    <dgm:cxn modelId="{F9E66094-D5C7-4837-90BF-357D7102B462}" type="presParOf" srcId="{F272D1F8-4FDA-45F1-BBD7-1267958B68D6}" destId="{38D7C88C-1160-403C-B455-F196A9646448}" srcOrd="3" destOrd="0" presId="urn:microsoft.com/office/officeart/2005/8/layout/chevron2"/>
    <dgm:cxn modelId="{1444FF88-0F8D-4837-B360-F61A86613AA5}" type="presParOf" srcId="{F272D1F8-4FDA-45F1-BBD7-1267958B68D6}" destId="{D35E97F9-5F1C-4BAB-9B5E-F09FD867F1A5}" srcOrd="4" destOrd="0" presId="urn:microsoft.com/office/officeart/2005/8/layout/chevron2"/>
    <dgm:cxn modelId="{F09946B8-8D6A-4BA1-BFA4-B20C821A5026}" type="presParOf" srcId="{D35E97F9-5F1C-4BAB-9B5E-F09FD867F1A5}" destId="{4715375E-95C3-461A-8EC8-F27988DE92AD}" srcOrd="0" destOrd="0" presId="urn:microsoft.com/office/officeart/2005/8/layout/chevron2"/>
    <dgm:cxn modelId="{5533C9E9-6C00-4D14-A4BA-D927481942A6}" type="presParOf" srcId="{D35E97F9-5F1C-4BAB-9B5E-F09FD867F1A5}" destId="{E2142D9E-0FD5-44C5-904B-3416F086AB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3406-8AAD-452F-B555-9B70F64564D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7A0A-AF45-4FCB-A824-0ACC52644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8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1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82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1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7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2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2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552576" cy="316917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Территориального фонда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страхования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Дагестан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финансовому обеспечению медицинской помощи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и задачи на 2022 год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5199"/>
            <a:ext cx="7344816" cy="6204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фонд обязательного медицинского страхования Республики Дагестан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369"/>
            <a:ext cx="792088" cy="766118"/>
          </a:xfrm>
          <a:prstGeom prst="ellipse">
            <a:avLst/>
          </a:prstGeom>
          <a:ln w="63500" cap="rnd">
            <a:solidFill>
              <a:srgbClr val="52A3C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5301208"/>
            <a:ext cx="2709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А.Г. Гудов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ТФОМС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64533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Махачкала, 10 марта 2022 год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расходования средств ОМС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2018-2021 гг., млн рублей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97116"/>
              </p:ext>
            </p:extLst>
          </p:nvPr>
        </p:nvGraphicFramePr>
        <p:xfrm>
          <a:off x="179512" y="1916832"/>
          <a:ext cx="7776864" cy="405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1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обоснованных жалоб </a:t>
            </a:r>
            <a:br>
              <a:rPr lang="ru-RU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гг.</a:t>
            </a:r>
            <a:endParaRPr lang="ru-RU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03072"/>
              </p:ext>
            </p:extLst>
          </p:nvPr>
        </p:nvGraphicFramePr>
        <p:xfrm>
          <a:off x="179512" y="1970355"/>
          <a:ext cx="756084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4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770712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страховых представителей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5060977"/>
              </p:ext>
            </p:extLst>
          </p:nvPr>
        </p:nvGraphicFramePr>
        <p:xfrm>
          <a:off x="609600" y="2276872"/>
          <a:ext cx="82828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66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5976664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контакт-центр в системе ОМС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8-800-222-29-05 (круглосуточно, бесплатно)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im1-tub-ru.yandex.net/i?id=f319d10e83f4420c774585b29c1c25ea&amp;n=33&amp;w=188&amp;h=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626"/>
            <a:ext cx="1789430" cy="14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91108"/>
              </p:ext>
            </p:extLst>
          </p:nvPr>
        </p:nvGraphicFramePr>
        <p:xfrm>
          <a:off x="971600" y="1916832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2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858111"/>
              </p:ext>
            </p:extLst>
          </p:nvPr>
        </p:nvGraphicFramePr>
        <p:xfrm>
          <a:off x="467544" y="1988840"/>
          <a:ext cx="7274768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финансового обеспечения мероприятий по приобретению и </a:t>
            </a:r>
            <a:r>
              <a:rPr lang="en-US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ремонта медицинского оборудования, по программе </a:t>
            </a:r>
            <a:r>
              <a:rPr lang="ru-RU" sz="1400" b="1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врачей и среднего медицинского персонала (приказ МЗ РФ №24) и </a:t>
            </a:r>
            <a:r>
              <a:rPr lang="en-US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профессионального образования медицинских работников по программам повышения квалификации за </a:t>
            </a:r>
            <a:r>
              <a:rPr lang="ru-RU" sz="14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2020 - 2021 </a:t>
            </a:r>
            <a:r>
              <a:rPr lang="ru-RU" sz="14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гг., тыс. рублей</a:t>
            </a:r>
            <a:endParaRPr lang="ru-RU" sz="1400" dirty="0">
              <a:solidFill>
                <a:srgbClr val="FF9933"/>
              </a:solidFill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914952"/>
              </p:ext>
            </p:extLst>
          </p:nvPr>
        </p:nvGraphicFramePr>
        <p:xfrm>
          <a:off x="609600" y="2160588"/>
          <a:ext cx="7634808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30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5989201"/>
              </p:ext>
            </p:extLst>
          </p:nvPr>
        </p:nvGraphicFramePr>
        <p:xfrm>
          <a:off x="179512" y="692696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4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3" y="310716"/>
            <a:ext cx="6266657" cy="8031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системы обязательного медицинского страхования Республики Дагестан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5297" y="1409405"/>
            <a:ext cx="6745983" cy="435255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устойчивости системы здравоохранения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9593" y="2000234"/>
            <a:ext cx="6751687" cy="540275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получения медицинской помощи для всех застрахованных лиц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09593" y="2710811"/>
            <a:ext cx="6751687" cy="576065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совершенствование системы защиты прав застрахованных на принципах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пациентоориентированности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09593" y="3457178"/>
            <a:ext cx="6749723" cy="629502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сопровождение пациентов групп риска, перенесших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инфекцию, в целях обеспечения своевременной реабилитации, диспансерного наблюдения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6414" y="5133013"/>
            <a:ext cx="6751687" cy="647642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проводимых профилактических мероприятий с целью раннего выявления социально-значимых заболеваний и увеличения продолжительности активной жизни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6414" y="4241727"/>
            <a:ext cx="6742902" cy="736239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контроля с анализом сроков диагностики и лечения застрахованных лиц при подозрении или установленном диагнозе злокачественного новообразования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19614" y="5949280"/>
            <a:ext cx="6751687" cy="683860"/>
          </a:xfrm>
          <a:prstGeom prst="round2DiagRect">
            <a:avLst/>
          </a:prstGeom>
          <a:solidFill>
            <a:srgbClr val="A1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и безопасности медицинской деятельности с целью обеспечения прав граждан на получение медицинской помощи необходимого объема и надлежащего качества </a:t>
            </a:r>
          </a:p>
        </p:txBody>
      </p:sp>
    </p:spTree>
    <p:extLst>
      <p:ext uri="{BB962C8B-B14F-4D97-AF65-F5344CB8AC3E}">
        <p14:creationId xmlns:p14="http://schemas.microsoft.com/office/powerpoint/2010/main" val="17767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6840760" cy="103276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92088" cy="7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8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Территориальной программы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медицинского страхования Республики Дагестан в 2021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участвовали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медицинские организации,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(42,7%),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частной формы  собственности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(57,3%)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061799"/>
              </p:ext>
            </p:extLst>
          </p:nvPr>
        </p:nvGraphicFramePr>
        <p:xfrm>
          <a:off x="971600" y="2276872"/>
          <a:ext cx="69147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8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застрахованного населения 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2 633 343 человек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411573"/>
              </p:ext>
            </p:extLst>
          </p:nvPr>
        </p:nvGraphicFramePr>
        <p:xfrm>
          <a:off x="-16281" y="1700808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9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72808" cy="1320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стоимость Территориальной программы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медицинского страхования Республики Дагестан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фактическое выполнение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год,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139978"/>
              </p:ext>
            </p:extLst>
          </p:nvPr>
        </p:nvGraphicFramePr>
        <p:xfrm>
          <a:off x="395536" y="1772816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9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80920" cy="50405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нормативов объемов и финансирования медицинской помощи </a:t>
            </a:r>
            <a:br>
              <a:rPr lang="ru-RU" sz="16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ТП ОМС Республики Дагестан в 2020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77750"/>
              </p:ext>
            </p:extLst>
          </p:nvPr>
        </p:nvGraphicFramePr>
        <p:xfrm>
          <a:off x="107504" y="764704"/>
          <a:ext cx="8928991" cy="587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6430"/>
                <a:gridCol w="1720265"/>
                <a:gridCol w="1041423"/>
                <a:gridCol w="1022782"/>
                <a:gridCol w="835159"/>
                <a:gridCol w="938265"/>
                <a:gridCol w="938265"/>
                <a:gridCol w="876402"/>
              </a:tblGrid>
              <a:tr h="12241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оказания медицинской помощи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норматив объема медицинской помощи на 1 застрахованное лицо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Территориальный норматив финансовых затрат на единицу объема медицинской помощи (руб)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выполненный норматив объема медицинской помощи на 1 застрахованное лицо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выполненный  норматив финансовых затрат на единицу объема медицинской помощи (</a:t>
                      </a:r>
                      <a:r>
                        <a:rPr lang="ru-RU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норматива объема медицинской помощи на 1 застрахованное лицо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норматива финансовых затрат на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единицу объема 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 помощи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Стационар,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0,17671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0,17072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44 063,5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профилю "онкология"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101 453,0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70 145,1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реабилитация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36 336,4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43 323,3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высокотехнологичная медицинская помощь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183 741,8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179 470,9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стационар,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0,06296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20 577,2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0,04013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профилю "онкология"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0,006941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78 102,5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0,007580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55 752,5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экстракорпоральное оплодотворение (ЭКО)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119 467,3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103 157,0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помощь в амбулаторных условиях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с иной целью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326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профилактические медицинские осмотры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326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в неотложной форме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326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 в связи с заболеванием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326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УЗИ сердечно-сосудистой системы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487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эндоскопические диагностические исследования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326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молекулярно-генетические исследования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15 093,8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209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гистологические исследования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1660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медицинская помощь (вызов)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  <a:tr h="3267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Подушевой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 ТП ОМС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застрахован.лицо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12 571,3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12 378,1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8" marR="5038" marT="503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07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605807"/>
              </p:ext>
            </p:extLst>
          </p:nvPr>
        </p:nvGraphicFramePr>
        <p:xfrm>
          <a:off x="323528" y="260648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90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12768" cy="6480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пациентов, получивших ВМП, ЭКО и услуги гемодиализа в 2017-2021 гг.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427810"/>
              </p:ext>
            </p:extLst>
          </p:nvPr>
        </p:nvGraphicFramePr>
        <p:xfrm>
          <a:off x="251520" y="1052736"/>
          <a:ext cx="720080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9676003"/>
              </p:ext>
            </p:extLst>
          </p:nvPr>
        </p:nvGraphicFramePr>
        <p:xfrm>
          <a:off x="107504" y="3717032"/>
          <a:ext cx="439248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5271157"/>
              </p:ext>
            </p:extLst>
          </p:nvPr>
        </p:nvGraphicFramePr>
        <p:xfrm>
          <a:off x="5004048" y="3717032"/>
          <a:ext cx="3960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334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0880" cy="12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стоимости медицинской помощи, оказанной гражданам Республики Дагестан в медицинских организациях других субъектов Российской Федерации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2018-2021 гг.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746216"/>
              </p:ext>
            </p:extLst>
          </p:nvPr>
        </p:nvGraphicFramePr>
        <p:xfrm>
          <a:off x="467545" y="1916832"/>
          <a:ext cx="7488832" cy="409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89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96944" cy="1320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стоимости медицинской помощи,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оказанной застрахованным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субъектах Российской Федерации,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Республики Дагестан в 2018-2021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144604"/>
              </p:ext>
            </p:extLst>
          </p:nvPr>
        </p:nvGraphicFramePr>
        <p:xfrm>
          <a:off x="179512" y="1628800"/>
          <a:ext cx="7848872" cy="43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4674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6369</TotalTime>
  <Words>627</Words>
  <Application>Microsoft Office PowerPoint</Application>
  <PresentationFormat>Экран (4:3)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Грань</vt:lpstr>
      <vt:lpstr>Итоги деятельности Территориального фонда  обязательного медицинского страхования Республики Дагестан по финансовому обеспечению медицинской помощи  за 2021 год и задачи на 2022 год   </vt:lpstr>
      <vt:lpstr>В реализации Территориальной программы обязательного медицинского страхования Республики Дагестан в 2021 году  участвовали 262 медицинские организации, в том числе   112 – государственных (42,7%),  150 - частной формы  собственности (57,3%) </vt:lpstr>
      <vt:lpstr>Численность застрахованного населения в 2021 году составила 2 633 343 человек</vt:lpstr>
      <vt:lpstr>Утвержденная стоимость Территориальной программы обязательного медицинского страхования Республики Дагестан  на 2021 год и фактическое выполнение за 2021 год,  млн рублей </vt:lpstr>
      <vt:lpstr>Выполнение нормативов объемов и финансирования медицинской помощи  в рамках реализации ТП ОМС Республики Дагестан в 2020 году</vt:lpstr>
      <vt:lpstr>Презентация PowerPoint</vt:lpstr>
      <vt:lpstr>Количество пациентов, получивших ВМП, ЭКО и услуги гемодиализа в 2017-2021 гг.</vt:lpstr>
      <vt:lpstr>Сравнительный анализ стоимости медицинской помощи, оказанной гражданам Республики Дагестан в медицинских организациях других субъектов Российской Федерации  в 2018-2021 гг.</vt:lpstr>
      <vt:lpstr>Сравнительный анализ стоимости медицинской помощи,  оказанной застрахованным в других субъектах Российской Федерации,  в медицинских организациях Республики Дагестан в 2018-2021 гг.</vt:lpstr>
      <vt:lpstr>Контроль расходования средств ОМС  2018-2021 гг., млн рублей</vt:lpstr>
      <vt:lpstr>Структура обоснованных жалоб  2020-2021 гг.</vt:lpstr>
      <vt:lpstr>Деятельность страховых представителей</vt:lpstr>
      <vt:lpstr>Единый контакт-центр в системе ОМС    8-800-222-29-05 (круглосуточно, бесплатно)</vt:lpstr>
      <vt:lpstr>Контрольно-экспертные мероприятия  за 2021 год </vt:lpstr>
      <vt:lpstr>Сравнительный анализ финансового обеспечения мероприятий по приобретению и  проведению ремонта медицинского оборудования, по программе софинансирования  оплаты труда врачей и среднего медицинского персонала (приказ МЗ РФ №24) и  организации дополнительного профессионального образования медицинских работников по программам повышения квалификации за 2020 - 2021 гг., тыс. рублей</vt:lpstr>
      <vt:lpstr>Презентация PowerPoint</vt:lpstr>
      <vt:lpstr>Задачи системы обязательного медицинского страхования Республики Дагестан на 2022 год 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объемов и финансового обеспечения медицинской помощи, оказанной медицинскими организациями Республики Дагестан  за январь-октябрь 2019 года  по профилю «Онкология»</dc:title>
  <dc:creator>Рашидат Магомедрасулова</dc:creator>
  <cp:lastModifiedBy>Эльмира Бакриева</cp:lastModifiedBy>
  <cp:revision>481</cp:revision>
  <cp:lastPrinted>2020-04-08T12:25:08Z</cp:lastPrinted>
  <dcterms:created xsi:type="dcterms:W3CDTF">2019-11-20T13:37:22Z</dcterms:created>
  <dcterms:modified xsi:type="dcterms:W3CDTF">2022-03-09T11:54:43Z</dcterms:modified>
</cp:coreProperties>
</file>